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2" r:id="rId2"/>
    <p:sldId id="256" r:id="rId3"/>
    <p:sldId id="259" r:id="rId4"/>
    <p:sldId id="260" r:id="rId5"/>
    <p:sldId id="323" r:id="rId6"/>
    <p:sldId id="324" r:id="rId7"/>
    <p:sldId id="32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27" r:id="rId16"/>
    <p:sldId id="300" r:id="rId17"/>
    <p:sldId id="301" r:id="rId18"/>
    <p:sldId id="302" r:id="rId19"/>
    <p:sldId id="308" r:id="rId20"/>
    <p:sldId id="309" r:id="rId21"/>
    <p:sldId id="310" r:id="rId22"/>
    <p:sldId id="326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261" r:id="rId33"/>
    <p:sldId id="262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4B6C2-A73A-44F7-98F9-783DA957054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5BC4B-590A-4A9F-91E3-8ABABF3B7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5BC4B-590A-4A9F-91E3-8ABABF3B74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69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2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5BC4B-590A-4A9F-91E3-8ABABF3B74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73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33E42BD-2504-277A-AA9D-FF8D0ECD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2CB8A938-0726-C2B6-F6D7-66718C09B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D4270A7-E8DF-015C-CD2A-25C210D5A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92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4C9E-745B-27A9-9AEB-9B7D60D1A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1DB84-1636-E38B-09D4-6446CE8EA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8EB0-8B02-70C4-9350-606CEBD1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15CE0-D9B6-B7E0-39FD-D01F8E4F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509B1-91F1-6607-FB89-AB43CD31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D119-EDD3-9D40-5550-DEF5B01B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4D66E-DBD2-15E2-CAA0-13DBC6251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33E77-7BE8-391D-6140-1D89FCD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E9D58-9D21-05D3-9DF8-7471ABC7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7A146-E892-53DA-46EA-105135125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8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721D0-FB0B-DED3-2BF9-837904963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3103B-4077-69D0-C57C-CA6379CA1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1B272-5420-EDC4-56AF-45F6FD7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7C4F-01FC-22C3-ECDD-1CA07B5A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BA320-0EA9-099B-3454-804E227A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1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7791-0F10-4EE6-B467-167CA2DC4120}" type="datetime1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E94D-D4CB-54A6-3665-EE50D345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35AC1-9B67-F6E6-4DB6-FB99CE88F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56D8-60F3-93A6-79A8-802C0B1C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630A-4609-BE82-D6E6-F12D5B27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16F4C-1BC5-CC5E-A0F9-51F07F94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8CFC-4DC7-8CB3-3AD3-2CD832C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0639-1BA3-191C-DB6E-F21DAB36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9A307-56BD-5D43-21F0-E0F52199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C978E-3F91-CBBE-ECDE-14B345EE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9CDE-C53F-6CCC-C461-F327BDEF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9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BEDC-4D10-4C7D-7D72-DF5C7AC7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4C7D-723D-7AFF-4CF9-8543C3E08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F2093-4B2E-97C6-E7B6-952008A6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9C5C7-56C8-367D-3363-9851A6E8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F24CE-BBFB-8F97-BBC5-4DD36A811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2B268-7F99-4DCB-53BD-D5436315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1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BCE4-C919-3504-EDD4-62BBFC23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F78A1-81EF-1CB3-87D3-094BBA250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B4107-34B8-7FE3-38CA-7D7AA9512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2880B-4BAF-8162-4F10-B3D068DFA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48CC8-E44D-9C91-D7B2-BAC9B1D5E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625CF-382A-FA3C-4827-DA0CFE0B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8AAB1-C778-6A4D-274B-0804B39D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E10CC-0B79-4B60-7AB0-E6FE8863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B48E-BDD1-DA11-4303-F23E7945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F093B-905D-EE5F-00D2-152C27B7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DBE58-CFE6-FA52-DB6E-EF997C6F3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4C726-6A56-2AA6-B867-CC4A1704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0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38EA0-CAAD-7F5C-C682-863A2B4E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6DCA1-D0FB-6DCD-DC8B-60266BFA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BE1AB-35E5-F9E9-C962-18756F3F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F42D-8F1B-4030-0F6A-14AF9B40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EDB5-D77E-C10E-9114-D4A086450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EFFD8-B7BE-3246-2D26-5BF38002C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7EB0C-FC07-ABEB-DE9F-45A423BC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AA878-2575-E434-D762-DB0DDEDC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29B23-4416-2E8A-8B8E-BD65B9B2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C28A-1EA8-7F6F-DC70-FAD55341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FB4DA-9CEA-7976-0334-9C9F67F4B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5C748-6DCB-023B-3A4A-01A8BB184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94DC9-04C1-9554-FA18-3EAC5B5B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5DC34-F6DB-FA94-96C7-7BB33777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C5EBB-D3CB-F05F-D585-ADC7C29D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6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87D54-B8F6-FA42-6CD3-F535CCCC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73EA9-39A9-09CF-76D1-F10F4F5D6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59EAC-2D72-95EA-7A48-EA32BBF82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2AB65-6FF3-4B68-974B-B3B6E4ACFDD5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A785F-49A6-EF56-DF7A-A60C57929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AB230-818C-810A-2E58-E65844412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FBD5-F848-4666-BE22-C8ED3524E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www.kaggle.com/dataset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9EB4110-9046-6C64-6D17-CFE5AB218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43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pic>
        <p:nvPicPr>
          <p:cNvPr id="193" name="Google Shape;193;p11" descr="Endurance – A new racing game for your MSX is a must-have in any retro  gamer's collection! – Vintage is the New Old, Retro Games News, Retro  Gaming, Retro Compu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1690688"/>
            <a:ext cx="4891088" cy="366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 descr="Gy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387" y="1690688"/>
            <a:ext cx="3495676" cy="34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1385941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play a game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6527060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how to walk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1385941" y="5491478"/>
            <a:ext cx="426233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control a robotic arm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6527060" y="5706921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Autonomous drone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 descr="gym-gazebo2 toolkit uses ROS 2 and Gazebo for reinforcement learning"/>
          <p:cNvPicPr preferRelativeResize="0"/>
          <p:nvPr/>
        </p:nvPicPr>
        <p:blipFill rotWithShape="1">
          <a:blip r:embed="rId3">
            <a:alphaModFix/>
          </a:blip>
          <a:srcRect l="34466" t="15694" r="5299" b="14097"/>
          <a:stretch/>
        </p:blipFill>
        <p:spPr>
          <a:xfrm>
            <a:off x="1833769" y="2371089"/>
            <a:ext cx="3814502" cy="250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 descr="Autonomous Drone Flies with Centimeter-Level Accuracy | Electronic Design"/>
          <p:cNvPicPr preferRelativeResize="0"/>
          <p:nvPr/>
        </p:nvPicPr>
        <p:blipFill rotWithShape="1">
          <a:blip r:embed="rId4">
            <a:alphaModFix/>
          </a:blip>
          <a:srcRect l="13704" t="17126" r="23405" b="17596"/>
          <a:stretch/>
        </p:blipFill>
        <p:spPr>
          <a:xfrm>
            <a:off x="6527060" y="2285365"/>
            <a:ext cx="46005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Dataset (Structured data)</a:t>
            </a:r>
            <a:endParaRPr/>
          </a:p>
        </p:txBody>
      </p:sp>
      <p:graphicFrame>
        <p:nvGraphicFramePr>
          <p:cNvPr id="211" name="Google Shape;211;p13"/>
          <p:cNvGraphicFramePr/>
          <p:nvPr/>
        </p:nvGraphicFramePr>
        <p:xfrm>
          <a:off x="2932113" y="2948515"/>
          <a:ext cx="6454750" cy="2494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house age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distance to nearest MRT Station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Convenience Stores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price per unit area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84.88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37.9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306.59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42.2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561.98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47.3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390.57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54.8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2175.03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32.1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2" name="Google Shape;212;p13"/>
          <p:cNvSpPr/>
          <p:nvPr/>
        </p:nvSpPr>
        <p:spPr>
          <a:xfrm rot="5400000">
            <a:off x="5236369" y="92870"/>
            <a:ext cx="371477" cy="4957765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 rot="5400000">
            <a:off x="8434387" y="1995489"/>
            <a:ext cx="371477" cy="1152527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057650" y="1853685"/>
            <a:ext cx="2943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(features/attributes)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7658100" y="1853685"/>
            <a:ext cx="2414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desired output (target)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2814638" y="4714875"/>
            <a:ext cx="6381751" cy="3571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3"/>
          <p:cNvCxnSpPr/>
          <p:nvPr/>
        </p:nvCxnSpPr>
        <p:spPr>
          <a:xfrm flipH="1">
            <a:off x="2100263" y="4843463"/>
            <a:ext cx="714375" cy="22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13"/>
          <p:cNvSpPr txBox="1"/>
          <p:nvPr/>
        </p:nvSpPr>
        <p:spPr>
          <a:xfrm>
            <a:off x="585789" y="4431804"/>
            <a:ext cx="17573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called sample,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instance,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pattern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4276725" y="6029326"/>
            <a:ext cx="79152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Examples of structured data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Excel files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SQL databases</a:t>
            </a:r>
            <a:endParaRPr sz="24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Unstructured data</a:t>
            </a:r>
            <a:endParaRPr/>
          </a:p>
        </p:txBody>
      </p:sp>
      <p:pic>
        <p:nvPicPr>
          <p:cNvPr id="225" name="Google Shape;225;p14" descr="HTML file with code symbol - Free interfac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9576" y="2226467"/>
            <a:ext cx="2292350" cy="2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 descr="Document Icon, Transparent Document.PNG Images &amp; Vector - FreeIcons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7323" y="2362990"/>
            <a:ext cx="2019302" cy="20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 descr="Image icon - Free download on Iconfind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325" y="2094703"/>
            <a:ext cx="2555876" cy="255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 descr="Free Icon | Speaker interface audio symbo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5546" y="2362990"/>
            <a:ext cx="2028826" cy="20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Models (examples)</a:t>
            </a: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2641599" y="1817422"/>
            <a:ext cx="6908801" cy="4318001"/>
            <a:chOff x="609599" y="2909"/>
            <a:chExt cx="6908801" cy="4318001"/>
          </a:xfrm>
        </p:grpSpPr>
        <p:sp>
          <p:nvSpPr>
            <p:cNvPr id="235" name="Google Shape;235;p15"/>
            <p:cNvSpPr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 txBox="1"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Linear/Non-linear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9AC6"/>
                </a:gs>
                <a:gs pos="50000">
                  <a:srgbClr val="3B90C6"/>
                </a:gs>
                <a:gs pos="100000">
                  <a:srgbClr val="2E7FB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 txBox="1"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6C4"/>
                </a:gs>
                <a:gs pos="50000">
                  <a:srgbClr val="3BB1C3"/>
                </a:gs>
                <a:gs pos="100000">
                  <a:srgbClr val="2EA1B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Naïve Bayes Classifier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3B5"/>
                </a:gs>
                <a:gs pos="50000">
                  <a:srgbClr val="3AC1B0"/>
                </a:gs>
                <a:gs pos="100000">
                  <a:srgbClr val="2FAF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 Nearest Neighbors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098"/>
                </a:gs>
                <a:gs pos="50000">
                  <a:srgbClr val="3EBB8C"/>
                </a:gs>
                <a:gs pos="100000">
                  <a:srgbClr val="31AB7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 txBox="1"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BE7D"/>
                </a:gs>
                <a:gs pos="50000">
                  <a:srgbClr val="3DBA6A"/>
                </a:gs>
                <a:gs pos="100000">
                  <a:srgbClr val="31A95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 txBox="1"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A65"/>
                </a:gs>
                <a:gs pos="50000">
                  <a:srgbClr val="3EB64A"/>
                </a:gs>
                <a:gs pos="100000">
                  <a:srgbClr val="32A5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 txBox="1"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Support Vector Machine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68B75F"/>
                </a:gs>
                <a:gs pos="50000">
                  <a:srgbClr val="4FB240"/>
                </a:gs>
                <a:gs pos="100000">
                  <a:srgbClr val="42A13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 txBox="1"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Ensemble Models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7EB45F"/>
                </a:gs>
                <a:gs pos="50000">
                  <a:srgbClr val="6EAE41"/>
                </a:gs>
                <a:gs pos="100000">
                  <a:srgbClr val="5F9E3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 txBox="1"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Network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7" y="210312"/>
            <a:ext cx="10396882" cy="1151965"/>
          </a:xfrm>
        </p:spPr>
        <p:txBody>
          <a:bodyPr/>
          <a:lstStyle/>
          <a:p>
            <a:r>
              <a:rPr lang="en-US" cap="none" dirty="0"/>
              <a:t>Steps Of Machine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90" y="1362277"/>
            <a:ext cx="5221224" cy="419727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7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299" y="503819"/>
            <a:ext cx="787241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0070C0"/>
                </a:solidFill>
              </a:rPr>
              <a:t>Machine learning engineering</a:t>
            </a:r>
            <a:endParaRPr lang="ar-EG" sz="3200" b="1" dirty="0">
              <a:solidFill>
                <a:srgbClr val="0070C0"/>
              </a:solidFill>
            </a:endParaRPr>
          </a:p>
        </p:txBody>
      </p:sp>
      <p:pic>
        <p:nvPicPr>
          <p:cNvPr id="15" name="Picture 14" descr="Neural - Free computer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60" y="3198481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Marketing clipart business organization, Marketing business organization  Transparent FREE for download on WebStockReview 20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5" y="3011585"/>
            <a:ext cx="2026284" cy="13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Software Testing and Quality Assurance - Codingz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90" y="3338190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Free icon &quot;Gear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480" y="3198481"/>
            <a:ext cx="1295584" cy="12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6299" y="4249911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Understanding objective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9438" y="4239592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Building machine learning model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1720" y="4404006"/>
            <a:ext cx="16231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testing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16768" y="4362441"/>
            <a:ext cx="16231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deployment</a:t>
            </a:r>
            <a:endParaRPr lang="ar-EG" b="1" dirty="0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34408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4422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45368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943" y="226581"/>
            <a:ext cx="16097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dataset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5274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We can download free data from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UCI Machine Learning Repository:</a:t>
            </a:r>
            <a:br>
              <a:rPr lang="en-US" dirty="0"/>
            </a:br>
            <a:r>
              <a:rPr lang="en-US" dirty="0">
                <a:hlinkClick r:id="rId3"/>
              </a:rPr>
              <a:t>https://archive.ics.uci.edu/ml/datasets.php</a:t>
            </a: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 err="1"/>
              <a:t>Kaggle</a:t>
            </a:r>
            <a:r>
              <a:rPr lang="en-US" b="1" dirty="0"/>
              <a:t> datasets: </a:t>
            </a:r>
            <a:br>
              <a:rPr lang="en-US" b="1" dirty="0"/>
            </a:br>
            <a:r>
              <a:rPr lang="en-US" b="1" dirty="0">
                <a:hlinkClick r:id="rId4"/>
              </a:rPr>
              <a:t>https://www.kaggle.com/datasets</a:t>
            </a:r>
            <a:endParaRPr lang="en-US" b="1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Google dataset search: </a:t>
            </a:r>
            <a:br>
              <a:rPr lang="en-US" dirty="0"/>
            </a:br>
            <a:r>
              <a:rPr lang="en-US" dirty="0">
                <a:hlinkClick r:id="rId5"/>
              </a:rPr>
              <a:t>https://datasetsearch.research.google.com/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3402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Kaggle datasets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" t="9595" r="2494" b="5363"/>
          <a:stretch/>
        </p:blipFill>
        <p:spPr>
          <a:xfrm>
            <a:off x="126611" y="1595611"/>
            <a:ext cx="11486102" cy="49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5EE16ED0-5B3E-C27F-37BF-CA39CA31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92505A2A-4292-7D26-C1AC-65C131E1FE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85" name="Google Shape;85;p1">
            <a:extLst>
              <a:ext uri="{FF2B5EF4-FFF2-40B4-BE49-F238E27FC236}">
                <a16:creationId xmlns:a16="http://schemas.microsoft.com/office/drawing/2014/main" id="{00CA4FDF-B242-C161-AE62-999D06579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Introduction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38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E8C4AAD-6FFD-4B43-9158-1743D7C6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2"/>
            <a:ext cx="12347177" cy="59878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3BADA-7E45-4B71-B003-D85DAC2C1FDD}"/>
              </a:ext>
            </a:extLst>
          </p:cNvPr>
          <p:cNvCxnSpPr/>
          <p:nvPr/>
        </p:nvCxnSpPr>
        <p:spPr>
          <a:xfrm flipV="1">
            <a:off x="7610168" y="3760839"/>
            <a:ext cx="796413" cy="870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28766C-D16D-4BC0-AF09-4E3BE602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6666"/>
            <a:ext cx="11548533" cy="55115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3E4CA9-DE7F-4FA8-8A53-7E9AEEC799BE}"/>
              </a:ext>
            </a:extLst>
          </p:cNvPr>
          <p:cNvSpPr/>
          <p:nvPr/>
        </p:nvSpPr>
        <p:spPr>
          <a:xfrm>
            <a:off x="7146388" y="2729132"/>
            <a:ext cx="1716258" cy="125202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854F9-1FA0-4800-9B1B-7711E5CE0B90}"/>
              </a:ext>
            </a:extLst>
          </p:cNvPr>
          <p:cNvCxnSpPr/>
          <p:nvPr/>
        </p:nvCxnSpPr>
        <p:spPr>
          <a:xfrm>
            <a:off x="1533378" y="4459458"/>
            <a:ext cx="2025748" cy="1181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8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9EB4110-9046-6C64-6D17-CFE5AB218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68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Data preprocessing</a:t>
            </a:r>
            <a:endParaRPr lang="ar-EG" dirty="0"/>
          </a:p>
        </p:txBody>
      </p:sp>
      <p:sp>
        <p:nvSpPr>
          <p:cNvPr id="5" name="Rounded Rectangle 4"/>
          <p:cNvSpPr/>
          <p:nvPr/>
        </p:nvSpPr>
        <p:spPr>
          <a:xfrm>
            <a:off x="5038721" y="3017039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cleaning</a:t>
            </a:r>
            <a:endParaRPr lang="ar-EG" dirty="0"/>
          </a:p>
        </p:txBody>
      </p:sp>
      <p:sp>
        <p:nvSpPr>
          <p:cNvPr id="6" name="Right Arrow 5"/>
          <p:cNvSpPr/>
          <p:nvPr/>
        </p:nvSpPr>
        <p:spPr>
          <a:xfrm>
            <a:off x="4130275" y="3343270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8048620" y="3017039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encoding</a:t>
            </a:r>
            <a:endParaRPr lang="ar-EG" dirty="0"/>
          </a:p>
        </p:txBody>
      </p:sp>
      <p:sp>
        <p:nvSpPr>
          <p:cNvPr id="8" name="Rounded Rectangle 7"/>
          <p:cNvSpPr/>
          <p:nvPr/>
        </p:nvSpPr>
        <p:spPr>
          <a:xfrm>
            <a:off x="8048621" y="5072052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normalization</a:t>
            </a:r>
            <a:endParaRPr lang="ar-EG" dirty="0"/>
          </a:p>
        </p:txBody>
      </p:sp>
      <p:sp>
        <p:nvSpPr>
          <p:cNvPr id="9" name="Right Arrow 8"/>
          <p:cNvSpPr/>
          <p:nvPr/>
        </p:nvSpPr>
        <p:spPr>
          <a:xfrm>
            <a:off x="7260429" y="3343272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ounded Rectangle 9"/>
          <p:cNvSpPr/>
          <p:nvPr/>
        </p:nvSpPr>
        <p:spPr>
          <a:xfrm>
            <a:off x="5038725" y="5072053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Feature selection/ dimensionality reduction</a:t>
            </a:r>
            <a:endParaRPr lang="ar-EG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8765378" y="4474365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Right Arrow 11"/>
          <p:cNvSpPr/>
          <p:nvPr/>
        </p:nvSpPr>
        <p:spPr>
          <a:xfrm flipH="1">
            <a:off x="4130275" y="5443524"/>
            <a:ext cx="623888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ight Arrow 12"/>
          <p:cNvSpPr/>
          <p:nvPr/>
        </p:nvSpPr>
        <p:spPr>
          <a:xfrm flipH="1">
            <a:off x="7260428" y="5443526"/>
            <a:ext cx="623888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Can 13"/>
          <p:cNvSpPr/>
          <p:nvPr/>
        </p:nvSpPr>
        <p:spPr>
          <a:xfrm>
            <a:off x="2326477" y="2908099"/>
            <a:ext cx="1447803" cy="131325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Raw data</a:t>
            </a:r>
            <a:endParaRPr lang="ar-EG" dirty="0"/>
          </a:p>
        </p:txBody>
      </p:sp>
      <p:sp>
        <p:nvSpPr>
          <p:cNvPr id="15" name="Can 14"/>
          <p:cNvSpPr/>
          <p:nvPr/>
        </p:nvSpPr>
        <p:spPr>
          <a:xfrm>
            <a:off x="2416963" y="4944657"/>
            <a:ext cx="1447803" cy="131325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Preprocessed data</a:t>
            </a:r>
            <a:endParaRPr lang="ar-EG" dirty="0"/>
          </a:p>
        </p:txBody>
      </p:sp>
      <p:sp>
        <p:nvSpPr>
          <p:cNvPr id="16" name="TextBox 15"/>
          <p:cNvSpPr txBox="1"/>
          <p:nvPr/>
        </p:nvSpPr>
        <p:spPr>
          <a:xfrm>
            <a:off x="1100138" y="1560492"/>
            <a:ext cx="96583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dirty="0"/>
              <a:t>Converting the </a:t>
            </a:r>
            <a:r>
              <a:rPr lang="en-US" sz="2800" b="1" dirty="0">
                <a:solidFill>
                  <a:srgbClr val="0070C0"/>
                </a:solidFill>
              </a:rPr>
              <a:t>raw data </a:t>
            </a:r>
            <a:r>
              <a:rPr lang="en-US" sz="2800" dirty="0"/>
              <a:t>to a format that </a:t>
            </a:r>
            <a:r>
              <a:rPr lang="en-US" sz="2800" b="1" dirty="0">
                <a:solidFill>
                  <a:srgbClr val="0070C0"/>
                </a:solidFill>
              </a:rPr>
              <a:t>can easily be processed </a:t>
            </a:r>
            <a:r>
              <a:rPr lang="en-US" sz="2800" dirty="0"/>
              <a:t>by our model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278226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(1) Data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Removing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undesired data 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(such as rows with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 values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way to handle missing values is to replace them by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 mean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03182" y="1027947"/>
          <a:ext cx="4777384" cy="463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x1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x2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x3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Target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3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?</a:t>
                      </a:r>
                      <a:endParaRPr lang="ar-EG" sz="2000"/>
                    </a:p>
                  </a:txBody>
                  <a:tcPr marL="131601" marR="131601" marT="65801" marB="6580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4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0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5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3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?</a:t>
                      </a:r>
                      <a:endParaRPr lang="ar-EG" sz="2000"/>
                    </a:p>
                  </a:txBody>
                  <a:tcPr marL="131601" marR="131601" marT="65801" marB="6580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?</a:t>
                      </a:r>
                      <a:endParaRPr lang="ar-EG" sz="2000"/>
                    </a:p>
                  </a:txBody>
                  <a:tcPr marL="131601" marR="131601" marT="65801" marB="6580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0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3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0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1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046"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8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2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7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000"/>
                        <a:t>0</a:t>
                      </a:r>
                      <a:endParaRPr lang="ar-EG" sz="2000"/>
                    </a:p>
                  </a:txBody>
                  <a:tcPr marL="131601" marR="131601" marT="65801" marB="6580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65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 Data encoding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of machine learning models require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numerical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input and output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 with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categorical values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(nominal values) must be converted to (encoded as)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numerical features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must also be converted to numerical value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03182" y="769085"/>
          <a:ext cx="4777382" cy="5150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93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country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gender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x3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Target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429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Egypt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3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Negative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93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US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Female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4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Positive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93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Germany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3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Positive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429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UK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Female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2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Negative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93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US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Female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1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Positive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7429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Egypt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0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Negative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7429"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France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Male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7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700"/>
                        <a:t>Negative</a:t>
                      </a:r>
                      <a:endParaRPr lang="ar-EG" sz="1700"/>
                    </a:p>
                  </a:txBody>
                  <a:tcPr marL="109112" marR="109112" marT="54556" marB="5455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57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 Data encoding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binary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features/outputs we can use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and 1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gender: 0 for male, 1 for female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target: 0 for negative, 1 for positive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03182" y="1327507"/>
          <a:ext cx="4777382" cy="4033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country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gender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x3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Target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Egypt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3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US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4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Germany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3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UK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2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US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Egypt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156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France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7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14581" marR="114581" marT="57290" marB="57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69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 Data encoding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features with more than 2 values, we can encode each value using 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Example: For country: 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= Egypt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= US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= Germany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= UK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= France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03182" y="1221443"/>
          <a:ext cx="4777383" cy="424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country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gender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x3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Target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3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4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2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3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3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2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1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672"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4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7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/>
                        <a:t>0</a:t>
                      </a:r>
                      <a:endParaRPr lang="ar-EG" sz="1800"/>
                    </a:p>
                  </a:txBody>
                  <a:tcPr marL="120607" marR="120607" marT="60304" marB="6030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38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(2) Data encoding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we can use </a:t>
            </a:r>
            <a:r>
              <a:rPr lang="en-US" sz="20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one-hot encoding</a:t>
            </a:r>
          </a:p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5154" y="2433383"/>
          <a:ext cx="10515600" cy="384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8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30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44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Country-Egypt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Country-US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Country-Germany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Country-UK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Country-France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Gender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x3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Target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3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4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3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2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2641"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1</a:t>
                      </a:r>
                      <a:endParaRPr lang="ar-EG" sz="1500"/>
                    </a:p>
                  </a:txBody>
                  <a:tcPr marL="100600" marR="100600" marT="50300" marB="50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7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500"/>
                        <a:t>0</a:t>
                      </a:r>
                      <a:endParaRPr lang="ar-EG" sz="1500"/>
                    </a:p>
                  </a:txBody>
                  <a:tcPr marL="100600" marR="100600" marT="50300" marB="503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925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(3) Data normalization</a:t>
            </a:r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1038225" y="1800227"/>
            <a:ext cx="604837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If features have </a:t>
            </a:r>
            <a:r>
              <a:rPr lang="en-US" sz="2400" b="1" dirty="0">
                <a:solidFill>
                  <a:srgbClr val="0070C0"/>
                </a:solidFill>
              </a:rPr>
              <a:t>very different ranges</a:t>
            </a:r>
          </a:p>
          <a:p>
            <a:pPr marL="800100" lvl="1" indent="-342900" algn="l" rtl="0">
              <a:buFont typeface="Wingdings" panose="05000000000000000000" pitchFamily="2" charset="2"/>
              <a:buChar char="§"/>
            </a:pPr>
            <a:r>
              <a:rPr lang="en-US" sz="2400" dirty="0"/>
              <a:t>Example: if x1 has range 0-10 while x2 has range 0-1000000</a:t>
            </a: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We should normalize the features </a:t>
            </a:r>
            <a:br>
              <a:rPr lang="en-US" sz="2400" dirty="0"/>
            </a:br>
            <a:r>
              <a:rPr lang="en-US" sz="2400" dirty="0"/>
              <a:t>(make them have the </a:t>
            </a:r>
            <a:r>
              <a:rPr lang="en-US" sz="2400" b="1" dirty="0">
                <a:solidFill>
                  <a:srgbClr val="0070C0"/>
                </a:solidFill>
              </a:rPr>
              <a:t>same range</a:t>
            </a:r>
            <a:r>
              <a:rPr lang="en-US" sz="2400" dirty="0"/>
              <a:t>) </a:t>
            </a:r>
          </a:p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For example: The following formula will make any feature have the range </a:t>
            </a:r>
            <a:r>
              <a:rPr lang="en-US" sz="2400" b="1" dirty="0">
                <a:solidFill>
                  <a:srgbClr val="0070C0"/>
                </a:solidFill>
              </a:rPr>
              <a:t>0-1</a:t>
            </a:r>
            <a:endParaRPr lang="ar-EG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88555" y="4987473"/>
                <a:ext cx="6214890" cy="1130759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EG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555" y="4987473"/>
                <a:ext cx="6214890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2" y="990864"/>
          <a:ext cx="4586286" cy="64008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2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504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Min = 0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Max = 1000000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200900" y="3882834"/>
          <a:ext cx="4586286" cy="595049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52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504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Min = 0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Max = 1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486772" y="2320168"/>
            <a:ext cx="1743075" cy="7531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Normalization</a:t>
            </a:r>
            <a:endParaRPr lang="ar-EG" b="1" dirty="0"/>
          </a:p>
        </p:txBody>
      </p:sp>
      <p:sp>
        <p:nvSpPr>
          <p:cNvPr id="10" name="Down Arrow 9"/>
          <p:cNvSpPr/>
          <p:nvPr/>
        </p:nvSpPr>
        <p:spPr>
          <a:xfrm>
            <a:off x="9101136" y="1690688"/>
            <a:ext cx="514349" cy="62947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Down Arrow 11"/>
          <p:cNvSpPr/>
          <p:nvPr/>
        </p:nvSpPr>
        <p:spPr>
          <a:xfrm>
            <a:off x="9101136" y="3164651"/>
            <a:ext cx="514349" cy="62947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940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</a:t>
            </a:r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268015" y="2046287"/>
            <a:ext cx="9655969" cy="2604950"/>
            <a:chOff x="1284288" y="2117724"/>
            <a:chExt cx="9655969" cy="2604950"/>
          </a:xfrm>
        </p:grpSpPr>
        <p:grpSp>
          <p:nvGrpSpPr>
            <p:cNvPr id="114" name="Google Shape;114;p4"/>
            <p:cNvGrpSpPr/>
            <p:nvPr/>
          </p:nvGrpSpPr>
          <p:grpSpPr>
            <a:xfrm>
              <a:off x="1284288" y="2117724"/>
              <a:ext cx="2438400" cy="2604950"/>
              <a:chOff x="1284288" y="2117724"/>
              <a:chExt cx="2438400" cy="2604950"/>
            </a:xfrm>
          </p:grpSpPr>
          <p:pic>
            <p:nvPicPr>
              <p:cNvPr id="115" name="Google Shape;115;p4" descr="Icon For Data #307725 - Free Icons Librar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84288" y="2117724"/>
                <a:ext cx="2438400" cy="2057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" name="Google Shape;116;p4"/>
              <p:cNvSpPr txBox="1"/>
              <p:nvPr/>
            </p:nvSpPr>
            <p:spPr>
              <a:xfrm>
                <a:off x="1643063" y="4014788"/>
                <a:ext cx="168592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>
              <a:off x="8149434" y="2211385"/>
              <a:ext cx="2790823" cy="2484437"/>
              <a:chOff x="8149434" y="2211385"/>
              <a:chExt cx="2790823" cy="2484437"/>
            </a:xfrm>
          </p:grpSpPr>
          <p:pic>
            <p:nvPicPr>
              <p:cNvPr id="118" name="Google Shape;118;p4" descr="Blue Check Mark Icon Png - Check Mark Circle Blue Icon Png Transparent PNG  - 700x700 - Free Download on Nice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562977" y="2211385"/>
                <a:ext cx="1963739" cy="1963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" name="Google Shape;119;p4"/>
              <p:cNvSpPr txBox="1"/>
              <p:nvPr/>
            </p:nvSpPr>
            <p:spPr>
              <a:xfrm>
                <a:off x="8149434" y="3987936"/>
                <a:ext cx="279082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Learn a Task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4"/>
            <p:cNvSpPr/>
            <p:nvPr/>
          </p:nvSpPr>
          <p:spPr>
            <a:xfrm>
              <a:off x="3722688" y="2871788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128672" y="2871787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4"/>
            <p:cNvGrpSpPr/>
            <p:nvPr/>
          </p:nvGrpSpPr>
          <p:grpSpPr>
            <a:xfrm>
              <a:off x="4763693" y="2117724"/>
              <a:ext cx="2344736" cy="2344736"/>
              <a:chOff x="4763693" y="2117724"/>
              <a:chExt cx="2344736" cy="2344736"/>
            </a:xfrm>
          </p:grpSpPr>
          <p:pic>
            <p:nvPicPr>
              <p:cNvPr id="123" name="Google Shape;123;p4" descr="File:Blue computer icon.svg - Wikimedia Commons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63693" y="2117724"/>
                <a:ext cx="2344736" cy="234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" name="Google Shape;124;p4"/>
              <p:cNvSpPr txBox="1"/>
              <p:nvPr/>
            </p:nvSpPr>
            <p:spPr>
              <a:xfrm>
                <a:off x="5093098" y="2498464"/>
                <a:ext cx="168592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</a:t>
                </a:r>
                <a:endParaRPr sz="3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" name="Google Shape;125;p4"/>
          <p:cNvSpPr/>
          <p:nvPr/>
        </p:nvSpPr>
        <p:spPr>
          <a:xfrm>
            <a:off x="4667031" y="4624386"/>
            <a:ext cx="2857937" cy="1247778"/>
          </a:xfrm>
          <a:prstGeom prst="wedgeRectCallout">
            <a:avLst>
              <a:gd name="adj1" fmla="val -10835"/>
              <a:gd name="adj2" fmla="val -158924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tell me if-then rules, Just give me the data and I will learn the task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8975" cy="1325563"/>
          </a:xfrm>
        </p:spPr>
        <p:txBody>
          <a:bodyPr/>
          <a:lstStyle/>
          <a:p>
            <a:pPr algn="l" rtl="0"/>
            <a:r>
              <a:rPr lang="en-US" dirty="0"/>
              <a:t>(4) Feature selection / dimensionality reduction</a:t>
            </a:r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838199" y="1843090"/>
            <a:ext cx="6048376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Wingdings" panose="05000000000000000000" pitchFamily="2" charset="2"/>
              <a:buChar char="Ø"/>
            </a:pPr>
            <a:r>
              <a:rPr lang="en-US" sz="2400" dirty="0"/>
              <a:t>If you have a large number of features, you can </a:t>
            </a:r>
            <a:r>
              <a:rPr lang="en-US" sz="2400" b="1" dirty="0">
                <a:solidFill>
                  <a:srgbClr val="0070C0"/>
                </a:solidFill>
              </a:rPr>
              <a:t>reduce their number </a:t>
            </a:r>
            <a:r>
              <a:rPr lang="en-US" sz="2400" dirty="0"/>
              <a:t>using either:</a:t>
            </a:r>
          </a:p>
          <a:p>
            <a:pPr marL="800100" lvl="1" indent="-342900" algn="l" rtl="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Feature selection</a:t>
            </a:r>
            <a:r>
              <a:rPr lang="en-US" sz="2400" dirty="0"/>
              <a:t>: Selecting the most </a:t>
            </a:r>
            <a:r>
              <a:rPr lang="en-US" sz="2400" b="1" dirty="0">
                <a:solidFill>
                  <a:srgbClr val="0070C0"/>
                </a:solidFill>
              </a:rPr>
              <a:t>important features </a:t>
            </a:r>
            <a:r>
              <a:rPr lang="en-US" sz="2400" dirty="0"/>
              <a:t>and dropping the less important ones</a:t>
            </a:r>
          </a:p>
          <a:p>
            <a:pPr marL="800100" lvl="1" indent="-342900" algn="l" rtl="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Dimensionality reduction</a:t>
            </a:r>
            <a:r>
              <a:rPr lang="en-US" sz="2400" dirty="0"/>
              <a:t>: Calculating </a:t>
            </a:r>
            <a:r>
              <a:rPr lang="en-US" sz="2400" b="1" dirty="0">
                <a:solidFill>
                  <a:srgbClr val="0070C0"/>
                </a:solidFill>
              </a:rPr>
              <a:t>new features </a:t>
            </a:r>
            <a:r>
              <a:rPr lang="en-US" sz="2400" dirty="0"/>
              <a:t>from the original ones such that the number of new features is </a:t>
            </a:r>
            <a:r>
              <a:rPr lang="en-US" sz="2400" b="1" dirty="0">
                <a:solidFill>
                  <a:srgbClr val="0070C0"/>
                </a:solidFill>
              </a:rPr>
              <a:t>small</a:t>
            </a:r>
            <a:r>
              <a:rPr lang="en-US" sz="2400" dirty="0"/>
              <a:t>.</a:t>
            </a:r>
            <a:endParaRPr lang="ar-EG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454106" y="1586717"/>
          <a:ext cx="336867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x1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x2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x3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x4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x5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8951118" y="2015340"/>
            <a:ext cx="485775" cy="64293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477918" y="2924037"/>
          <a:ext cx="336867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x1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x2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x3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x4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x5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&quot;No&quot; Symbol 12"/>
          <p:cNvSpPr/>
          <p:nvPr/>
        </p:nvSpPr>
        <p:spPr>
          <a:xfrm>
            <a:off x="7493793" y="2772580"/>
            <a:ext cx="571500" cy="728663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8951118" y="2772579"/>
            <a:ext cx="571500" cy="728663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9665492" y="2772579"/>
            <a:ext cx="571500" cy="728663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93755" y="1329543"/>
            <a:ext cx="4129087" cy="244397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TextBox 16"/>
          <p:cNvSpPr txBox="1"/>
          <p:nvPr/>
        </p:nvSpPr>
        <p:spPr>
          <a:xfrm>
            <a:off x="8379617" y="2074637"/>
            <a:ext cx="25717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Feature Selection</a:t>
            </a:r>
            <a:endParaRPr lang="ar-EG" b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454106" y="4287862"/>
          <a:ext cx="336867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x1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x2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x3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x4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x5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Down Arrow 18"/>
          <p:cNvSpPr/>
          <p:nvPr/>
        </p:nvSpPr>
        <p:spPr>
          <a:xfrm>
            <a:off x="8951118" y="4716485"/>
            <a:ext cx="485775" cy="64293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8215787" y="5527231"/>
          <a:ext cx="202120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z1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z2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z3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7193756" y="3987822"/>
            <a:ext cx="4129087" cy="254317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" name="TextBox 21"/>
          <p:cNvSpPr txBox="1"/>
          <p:nvPr/>
        </p:nvSpPr>
        <p:spPr>
          <a:xfrm>
            <a:off x="7561659" y="4770745"/>
            <a:ext cx="335041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/>
              <a:t>Dimensionality Reduction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49622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Preprocessed data</a:t>
            </a:r>
            <a:endParaRPr lang="ar-EG" dirty="0"/>
          </a:p>
        </p:txBody>
      </p:sp>
      <p:sp>
        <p:nvSpPr>
          <p:cNvPr id="5" name="Rounded Rectangle 4"/>
          <p:cNvSpPr/>
          <p:nvPr/>
        </p:nvSpPr>
        <p:spPr>
          <a:xfrm>
            <a:off x="5038721" y="3017039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cleaning</a:t>
            </a:r>
            <a:endParaRPr lang="ar-EG" dirty="0"/>
          </a:p>
        </p:txBody>
      </p:sp>
      <p:sp>
        <p:nvSpPr>
          <p:cNvPr id="6" name="Right Arrow 5"/>
          <p:cNvSpPr/>
          <p:nvPr/>
        </p:nvSpPr>
        <p:spPr>
          <a:xfrm>
            <a:off x="4130275" y="3343270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8048620" y="3017039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encoding</a:t>
            </a:r>
            <a:endParaRPr lang="ar-EG" dirty="0"/>
          </a:p>
        </p:txBody>
      </p:sp>
      <p:sp>
        <p:nvSpPr>
          <p:cNvPr id="8" name="Rounded Rectangle 7"/>
          <p:cNvSpPr/>
          <p:nvPr/>
        </p:nvSpPr>
        <p:spPr>
          <a:xfrm>
            <a:off x="8048621" y="5072052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Data normalization</a:t>
            </a:r>
            <a:endParaRPr lang="ar-EG" dirty="0"/>
          </a:p>
        </p:txBody>
      </p:sp>
      <p:sp>
        <p:nvSpPr>
          <p:cNvPr id="9" name="Right Arrow 8"/>
          <p:cNvSpPr/>
          <p:nvPr/>
        </p:nvSpPr>
        <p:spPr>
          <a:xfrm>
            <a:off x="7260429" y="3343272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ounded Rectangle 9"/>
          <p:cNvSpPr/>
          <p:nvPr/>
        </p:nvSpPr>
        <p:spPr>
          <a:xfrm>
            <a:off x="5038725" y="5072053"/>
            <a:ext cx="2057399" cy="1185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Feature selection/ dimensionality reduction</a:t>
            </a:r>
            <a:endParaRPr lang="ar-EG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8765378" y="4474365"/>
            <a:ext cx="623887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Right Arrow 11"/>
          <p:cNvSpPr/>
          <p:nvPr/>
        </p:nvSpPr>
        <p:spPr>
          <a:xfrm flipH="1">
            <a:off x="4130275" y="5443524"/>
            <a:ext cx="623888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Right Arrow 12"/>
          <p:cNvSpPr/>
          <p:nvPr/>
        </p:nvSpPr>
        <p:spPr>
          <a:xfrm flipH="1">
            <a:off x="7260428" y="5443526"/>
            <a:ext cx="623888" cy="4429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Can 13"/>
          <p:cNvSpPr/>
          <p:nvPr/>
        </p:nvSpPr>
        <p:spPr>
          <a:xfrm>
            <a:off x="2326477" y="2908099"/>
            <a:ext cx="1447803" cy="131325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Raw data</a:t>
            </a:r>
            <a:endParaRPr lang="ar-EG" dirty="0"/>
          </a:p>
        </p:txBody>
      </p:sp>
      <p:sp>
        <p:nvSpPr>
          <p:cNvPr id="15" name="Can 14"/>
          <p:cNvSpPr/>
          <p:nvPr/>
        </p:nvSpPr>
        <p:spPr>
          <a:xfrm>
            <a:off x="2416963" y="4944657"/>
            <a:ext cx="1447803" cy="131325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Preprocessed data</a:t>
            </a:r>
            <a:endParaRPr lang="ar-EG" dirty="0"/>
          </a:p>
        </p:txBody>
      </p:sp>
      <p:sp>
        <p:nvSpPr>
          <p:cNvPr id="16" name="TextBox 15"/>
          <p:cNvSpPr txBox="1"/>
          <p:nvPr/>
        </p:nvSpPr>
        <p:spPr>
          <a:xfrm>
            <a:off x="1100138" y="1560492"/>
            <a:ext cx="96583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800" b="1" dirty="0">
                <a:solidFill>
                  <a:srgbClr val="0070C0"/>
                </a:solidFill>
              </a:rPr>
              <a:t>After preprocessing</a:t>
            </a:r>
            <a:r>
              <a:rPr lang="en-US" sz="2800" dirty="0"/>
              <a:t>, we can easily use the preprocessed data to </a:t>
            </a:r>
            <a:r>
              <a:rPr lang="en-US" sz="2800" b="1" dirty="0">
                <a:solidFill>
                  <a:srgbClr val="0070C0"/>
                </a:solidFill>
              </a:rPr>
              <a:t>train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our model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240657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06" y="197219"/>
            <a:ext cx="10396882" cy="1151965"/>
          </a:xfrm>
        </p:spPr>
        <p:txBody>
          <a:bodyPr/>
          <a:lstStyle/>
          <a:p>
            <a:pPr algn="l"/>
            <a:r>
              <a:rPr lang="en-US" cap="none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70471" y="2199735"/>
            <a:ext cx="10394707" cy="1414732"/>
          </a:xfrm>
        </p:spPr>
        <p:txBody>
          <a:bodyPr>
            <a:normAutofit/>
          </a:bodyPr>
          <a:lstStyle/>
          <a:p>
            <a:r>
              <a:rPr lang="en-US" sz="4700" dirty="0"/>
              <a:t> </a:t>
            </a:r>
            <a:r>
              <a:rPr lang="en-US" sz="4700" cap="none" dirty="0"/>
              <a:t>Regression</a:t>
            </a:r>
            <a:endParaRPr lang="en-US" sz="4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98" y="258792"/>
            <a:ext cx="5304570" cy="52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57" y="191382"/>
            <a:ext cx="10396882" cy="1151965"/>
          </a:xfrm>
        </p:spPr>
        <p:txBody>
          <a:bodyPr/>
          <a:lstStyle/>
          <a:p>
            <a:pPr algn="l"/>
            <a:r>
              <a:rPr lang="en-US" cap="none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0744" y="1175246"/>
            <a:ext cx="10394707" cy="1129042"/>
          </a:xfrm>
        </p:spPr>
        <p:txBody>
          <a:bodyPr>
            <a:normAutofit/>
          </a:bodyPr>
          <a:lstStyle/>
          <a:p>
            <a:r>
              <a:rPr lang="en-US" sz="2600" cap="none" dirty="0"/>
              <a:t> Classification</a:t>
            </a:r>
            <a:endParaRPr lang="en-US" sz="2200" cap="none" dirty="0"/>
          </a:p>
          <a:p>
            <a:pPr lvl="1"/>
            <a:r>
              <a:rPr lang="en-US" sz="2200" b="1" cap="none" dirty="0">
                <a:latin typeface="Arial Rounded MT Bold" panose="020F0704030504030204" pitchFamily="34" charset="0"/>
              </a:rPr>
              <a:t>Confusion Matrix</a:t>
            </a:r>
            <a:endParaRPr lang="en-US" sz="2200" cap="none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68" y="2377186"/>
            <a:ext cx="4695601" cy="2178208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108193" y="1026901"/>
            <a:ext cx="5586984" cy="4157662"/>
            <a:chOff x="3719" y="813"/>
            <a:chExt cx="3635" cy="2619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19" y="813"/>
              <a:ext cx="3635" cy="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9" y="813"/>
              <a:ext cx="3638" cy="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092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86" y="0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US" cap="none" dirty="0" err="1"/>
              <a:t>Overfitting</a:t>
            </a:r>
            <a:r>
              <a:rPr lang="en-US" sz="8000" dirty="0"/>
              <a:t> </a:t>
            </a:r>
            <a:r>
              <a:rPr lang="en-US" cap="none" dirty="0"/>
              <a:t>And</a:t>
            </a:r>
            <a:r>
              <a:rPr lang="en-US" sz="8000" dirty="0"/>
              <a:t> </a:t>
            </a:r>
            <a:r>
              <a:rPr lang="en-US" cap="none" dirty="0" err="1"/>
              <a:t>Underfitting</a:t>
            </a:r>
            <a:endParaRPr lang="en-US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5286" y="1152144"/>
            <a:ext cx="10515600" cy="43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4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(1) Supervised Learning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952500" y="3200400"/>
            <a:ext cx="894873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learns the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input and output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086600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9739313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543925" y="2386013"/>
            <a:ext cx="1000125" cy="6143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pic>
        <p:nvPicPr>
          <p:cNvPr id="140" name="Google Shape;140;p6" descr="Weather Forecast High Res Stock Images | Shutterstock"/>
          <p:cNvPicPr preferRelativeResize="0"/>
          <p:nvPr/>
        </p:nvPicPr>
        <p:blipFill rotWithShape="1">
          <a:blip r:embed="rId3">
            <a:alphaModFix/>
          </a:blip>
          <a:srcRect b="7090"/>
          <a:stretch/>
        </p:blipFill>
        <p:spPr>
          <a:xfrm>
            <a:off x="460740" y="2441959"/>
            <a:ext cx="3887786" cy="228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67673" y="5304962"/>
            <a:ext cx="44021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temperature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469811" y="5304962"/>
            <a:ext cx="3959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House Prices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 descr="Machine Learning- Predicting House prices with Regression | by Pritha Saha  | Towards Data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61" y="2441326"/>
            <a:ext cx="3180127" cy="23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 descr="The battle for listings and stock market reforms: evolution or revolution?  | International Financial Law Review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9481" y="2441960"/>
            <a:ext cx="3228039" cy="23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8447087" y="5089519"/>
            <a:ext cx="33861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Stock Market Changes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7" descr="Is there a robot doctor in the house? | Business | The Sunday Times"/>
          <p:cNvPicPr preferRelativeResize="0"/>
          <p:nvPr/>
        </p:nvPicPr>
        <p:blipFill rotWithShape="1">
          <a:blip r:embed="rId3">
            <a:alphaModFix/>
          </a:blip>
          <a:srcRect l="12525" r="12248"/>
          <a:stretch/>
        </p:blipFill>
        <p:spPr>
          <a:xfrm>
            <a:off x="657225" y="2702212"/>
            <a:ext cx="2886075" cy="26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 descr="5 Steps To Fix Yahoo Mail Spam Filter | 1-888-393-1373 | Block Junk Emai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856" y="2885099"/>
            <a:ext cx="2449111" cy="23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Cat Dog Deep Learning - Dog Ide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6367" y="2316920"/>
            <a:ext cx="4653658" cy="32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285160" y="5561042"/>
            <a:ext cx="36302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Medical diagnosis (disease classification)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4101756" y="5548628"/>
            <a:ext cx="324667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Email classification</a:t>
            </a:r>
            <a:b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(Spam/not spam)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793830" y="5776485"/>
            <a:ext cx="32466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Image classification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(2) Unsupervised Learning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838200" y="3514725"/>
            <a:ext cx="966311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performs a task with the input such as:</a:t>
            </a:r>
            <a:endParaRPr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⮚"/>
            </a:pP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objects together (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7253288" y="1859756"/>
            <a:ext cx="1628775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9725026" y="1859756"/>
            <a:ext cx="1628774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 rot="6200126">
            <a:off x="9842576" y="2071449"/>
            <a:ext cx="1318816" cy="1117657"/>
          </a:xfrm>
          <a:prstGeom prst="noSmoking">
            <a:avLst>
              <a:gd name="adj" fmla="val 6233"/>
            </a:avLst>
          </a:prstGeom>
          <a:solidFill>
            <a:srgbClr val="F4B08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Learning Examples: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8583612" y="648631"/>
            <a:ext cx="34464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62" y="1701578"/>
            <a:ext cx="109632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614363" y="5688118"/>
            <a:ext cx="107394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Grouping similar images together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(3) Reinforcement Learning</a:t>
            </a:r>
            <a:endParaRPr/>
          </a:p>
        </p:txBody>
      </p:sp>
      <p:sp>
        <p:nvSpPr>
          <p:cNvPr id="181" name="Google Shape;181;p10"/>
          <p:cNvSpPr txBox="1"/>
          <p:nvPr/>
        </p:nvSpPr>
        <p:spPr>
          <a:xfrm>
            <a:off x="838200" y="4286250"/>
            <a:ext cx="966311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a simulation: An 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learns a task by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interacting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trial and error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5414963" y="1885950"/>
            <a:ext cx="4957762" cy="2128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0" descr="Robot icon Royalty Free Vector Image - VectorStock"/>
          <p:cNvPicPr preferRelativeResize="0"/>
          <p:nvPr/>
        </p:nvPicPr>
        <p:blipFill rotWithShape="1">
          <a:blip r:embed="rId3">
            <a:alphaModFix/>
          </a:blip>
          <a:srcRect l="16950" t="7941" r="12158" b="11508"/>
          <a:stretch/>
        </p:blipFill>
        <p:spPr>
          <a:xfrm>
            <a:off x="5639990" y="2383054"/>
            <a:ext cx="1159669" cy="159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 descr="Brick Wall Icon Illustration 19499248 - Megapixl"/>
          <p:cNvPicPr preferRelativeResize="0"/>
          <p:nvPr/>
        </p:nvPicPr>
        <p:blipFill rotWithShape="1">
          <a:blip r:embed="rId4">
            <a:alphaModFix/>
          </a:blip>
          <a:srcRect l="13799" t="12816" r="16360" b="11037"/>
          <a:stretch/>
        </p:blipFill>
        <p:spPr>
          <a:xfrm>
            <a:off x="7215187" y="1985964"/>
            <a:ext cx="1385887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 descr="Doo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01110" y="2064544"/>
            <a:ext cx="1285874" cy="128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/>
          <p:nvPr/>
        </p:nvSpPr>
        <p:spPr>
          <a:xfrm>
            <a:off x="6879431" y="3178085"/>
            <a:ext cx="3028950" cy="583100"/>
          </a:xfrm>
          <a:prstGeom prst="bentUpArrow">
            <a:avLst>
              <a:gd name="adj1" fmla="val 25000"/>
              <a:gd name="adj2" fmla="val 50000"/>
              <a:gd name="adj3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5414963" y="1874928"/>
            <a:ext cx="1270396" cy="3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952</Words>
  <Application>Microsoft Office PowerPoint</Application>
  <PresentationFormat>Widescreen</PresentationFormat>
  <Paragraphs>369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Arial</vt:lpstr>
      <vt:lpstr>Arial Rounded MT Bold</vt:lpstr>
      <vt:lpstr>Calibri</vt:lpstr>
      <vt:lpstr>Calibri Light</vt:lpstr>
      <vt:lpstr>Cambria Math</vt:lpstr>
      <vt:lpstr>Noto Sans Symbols</vt:lpstr>
      <vt:lpstr>Wingdings</vt:lpstr>
      <vt:lpstr>Office Theme</vt:lpstr>
      <vt:lpstr>PowerPoint Presentation</vt:lpstr>
      <vt:lpstr>Machine learning</vt:lpstr>
      <vt:lpstr>What is machine learning</vt:lpstr>
      <vt:lpstr>Types of machine learning: (1) Supervised Learning</vt:lpstr>
      <vt:lpstr>Supervised Learning Examples:</vt:lpstr>
      <vt:lpstr>Supervised Learning Examples:</vt:lpstr>
      <vt:lpstr>Types of machine learning: (2) Unsupervised Learning</vt:lpstr>
      <vt:lpstr>Unsupervised Learning Examples:</vt:lpstr>
      <vt:lpstr>Types of machine learning: (3) Reinforcement Learning</vt:lpstr>
      <vt:lpstr>Reinforcement Learning Examples:</vt:lpstr>
      <vt:lpstr>Reinforcement Learning Examples:</vt:lpstr>
      <vt:lpstr>Dataset (Structured data)</vt:lpstr>
      <vt:lpstr>Unstructured data</vt:lpstr>
      <vt:lpstr>Machine Learning Models (examples)</vt:lpstr>
      <vt:lpstr>Steps Of Machine Learning</vt:lpstr>
      <vt:lpstr>PowerPoint Presentation</vt:lpstr>
      <vt:lpstr>Getting dataset</vt:lpstr>
      <vt:lpstr>We can download free data from</vt:lpstr>
      <vt:lpstr>Kaggle datasets</vt:lpstr>
      <vt:lpstr>PowerPoint Presentation</vt:lpstr>
      <vt:lpstr>PowerPoint Presentation</vt:lpstr>
      <vt:lpstr>PowerPoint Presentation</vt:lpstr>
      <vt:lpstr>Data preprocessing</vt:lpstr>
      <vt:lpstr>(1) Data cleaning</vt:lpstr>
      <vt:lpstr>(2) Data encoding</vt:lpstr>
      <vt:lpstr>(2) Data encoding</vt:lpstr>
      <vt:lpstr>(2) Data encoding</vt:lpstr>
      <vt:lpstr>(2) Data encoding</vt:lpstr>
      <vt:lpstr>(3) Data normalization</vt:lpstr>
      <vt:lpstr>(4) Feature selection / dimensionality reduction</vt:lpstr>
      <vt:lpstr>Preprocessed data</vt:lpstr>
      <vt:lpstr>Evaluation Metrics</vt:lpstr>
      <vt:lpstr>Evaluation Metrics</vt:lpstr>
      <vt:lpstr>Overfitting And Underfitting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hossam180099@fci.bu.edu.eg</dc:creator>
  <cp:lastModifiedBy>hossam180099@fci.bu.edu.eg</cp:lastModifiedBy>
  <cp:revision>5</cp:revision>
  <dcterms:created xsi:type="dcterms:W3CDTF">2024-02-24T00:59:27Z</dcterms:created>
  <dcterms:modified xsi:type="dcterms:W3CDTF">2024-03-08T13:09:31Z</dcterms:modified>
</cp:coreProperties>
</file>